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43" autoAdjust="0"/>
  </p:normalViewPr>
  <p:slideViewPr>
    <p:cSldViewPr>
      <p:cViewPr varScale="1">
        <p:scale>
          <a:sx n="59" d="100"/>
          <a:sy n="59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109DC3-CE7F-4845-A66B-C8A07E466A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19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79" tIns="46440" rIns="92879" bIns="4644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8536EF1-416B-49F7-8F9A-1BC2C919B0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15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9D14435-EB87-4001-A1A2-05926F296C3C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217DE1F-3F4F-4D87-8E41-0A2BEA90BA1E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14C8979-5C2B-4BA7-9873-B3F21C4FFB9A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D2CDAA6-152F-4B22-9940-07BF29D8DA55}" type="slidenum">
              <a:rPr lang="en-US"/>
              <a:pPr/>
              <a:t>2</a:t>
            </a:fld>
            <a:endParaRPr 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AB5FE48-F898-476E-B1E7-22FF65FE8D80}" type="slidenum">
              <a:rPr lang="en-US"/>
              <a:pPr/>
              <a:t>3</a:t>
            </a:fld>
            <a:endParaRPr 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CDD5EB8-75BB-425F-B87A-0890C591FEB8}" type="slidenum">
              <a:rPr lang="en-US"/>
              <a:pPr/>
              <a:t>4</a:t>
            </a:fld>
            <a:endParaRPr 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4F4D1F7-8B0F-424C-AB86-BD4480D24C4E}" type="slidenum">
              <a:rPr lang="en-US"/>
              <a:pPr/>
              <a:t>5</a:t>
            </a:fld>
            <a:endParaRPr lang="en-US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B7198C9-399E-4CD7-8612-A11E792CD70B}" type="slidenum">
              <a:rPr lang="en-US"/>
              <a:pPr/>
              <a:t>6</a:t>
            </a:fld>
            <a:endParaRPr 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B6B07FF-0432-435C-BD90-D1C26C236B48}" type="slidenum">
              <a:rPr lang="en-US"/>
              <a:pPr/>
              <a:t>7</a:t>
            </a:fld>
            <a:endParaRPr lang="en-US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0A56CE2-05AD-4D03-8D7F-DE06F4899385}" type="slidenum">
              <a:rPr lang="en-US"/>
              <a:pPr/>
              <a:t>8</a:t>
            </a:fld>
            <a:endParaRPr lang="en-US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6D5648C-1EC8-4D84-9ACB-DB9BA012C5D6}" type="slidenum">
              <a:rPr lang="en-US"/>
              <a:pPr/>
              <a:t>9</a:t>
            </a:fld>
            <a:endParaRPr lang="en-US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689 h 2182"/>
                <a:gd name="T4" fmla="*/ 5590 w 4897"/>
                <a:gd name="T5" fmla="*/ 1689 h 2182"/>
                <a:gd name="T6" fmla="*/ 5590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CAB3F-1BF0-4670-943E-1527CC8FB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9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27D44-F885-447F-AB1B-A6C67FBF4C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5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E5D4B-ACC2-41DA-A8BA-50230E5153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90C412-B354-40CA-9E38-A727F967FF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0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88B40C-D05B-4CB0-9011-708BECB28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3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EF4E0B-04B5-494D-8B89-93262C73CE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3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D2FAF0-3EF6-48AB-9D76-31BB5EA11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7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7BFC15-D6CF-4B22-8C39-6B2FF13AA9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3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E923E-2F30-4DB0-9B48-2E3091D34A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3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B1141D-A80E-4A8D-AD25-E25256ED1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3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49C22-C2E0-4180-A997-783B1969F6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6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912 h 2182"/>
                <a:gd name="T4" fmla="*/ 5590 w 4897"/>
                <a:gd name="T5" fmla="*/ 912 h 2182"/>
                <a:gd name="T6" fmla="*/ 5590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883 h 2182"/>
                <a:gd name="T4" fmla="*/ 5590 w 4897"/>
                <a:gd name="T5" fmla="*/ 883 h 2182"/>
                <a:gd name="T6" fmla="*/ 5590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07C7575-5C66-4FB0-A8F8-D57EF9B068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csummersession2.wikispaces.com/file/view/Website+evaluation+rubric1+-+Primary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csummersession2.wikispaces.com/file/view/Website+evaluation+rubric3+-+Secondary.pdf" TargetMode="External"/><Relationship Id="rId4" Type="http://schemas.openxmlformats.org/officeDocument/2006/relationships/hyperlink" Target="http://bcsummersession2.wikispaces.com/file/view/Website+evaluation+rubric2+-+Intermediate.pd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achersfirst.com/" TargetMode="External"/><Relationship Id="rId13" Type="http://schemas.openxmlformats.org/officeDocument/2006/relationships/hyperlink" Target="http://www.theteachersguide.com/interactivesites.html" TargetMode="External"/><Relationship Id="rId3" Type="http://schemas.openxmlformats.org/officeDocument/2006/relationships/hyperlink" Target="http://discoveryeducation.com/" TargetMode="External"/><Relationship Id="rId7" Type="http://schemas.openxmlformats.org/officeDocument/2006/relationships/hyperlink" Target="http://www.atozteacherstuff.com/" TargetMode="External"/><Relationship Id="rId12" Type="http://schemas.openxmlformats.org/officeDocument/2006/relationships/hyperlink" Target="http://www.askforkids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homeworkspot.com/" TargetMode="External"/><Relationship Id="rId11" Type="http://schemas.openxmlformats.org/officeDocument/2006/relationships/hyperlink" Target="http://yahooligans.yahoo.com/" TargetMode="External"/><Relationship Id="rId5" Type="http://schemas.openxmlformats.org/officeDocument/2006/relationships/hyperlink" Target="http://school.discoveryeducation.com/schrockguide/" TargetMode="External"/><Relationship Id="rId10" Type="http://schemas.openxmlformats.org/officeDocument/2006/relationships/hyperlink" Target="http://www.kidsclick.org/" TargetMode="External"/><Relationship Id="rId4" Type="http://schemas.openxmlformats.org/officeDocument/2006/relationships/hyperlink" Target="http://www.thinkfinity.org/" TargetMode="External"/><Relationship Id="rId9" Type="http://schemas.openxmlformats.org/officeDocument/2006/relationships/hyperlink" Target="http://www.proteacher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tedstreaming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rolhurst.com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.net" TargetMode="External"/><Relationship Id="rId3" Type="http://schemas.openxmlformats.org/officeDocument/2006/relationships/hyperlink" Target="http://en.wikipedia.org/wiki/.gov" TargetMode="External"/><Relationship Id="rId7" Type="http://schemas.openxmlformats.org/officeDocument/2006/relationships/hyperlink" Target="http://en.wikipedia.org/wiki/.or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.mil" TargetMode="External"/><Relationship Id="rId5" Type="http://schemas.openxmlformats.org/officeDocument/2006/relationships/hyperlink" Target="http://en.wikipedia.org/wiki/.com" TargetMode="External"/><Relationship Id="rId4" Type="http://schemas.openxmlformats.org/officeDocument/2006/relationships/hyperlink" Target="http://en.wikipedia.org/wiki/.edu" TargetMode="External"/><Relationship Id="rId9" Type="http://schemas.openxmlformats.org/officeDocument/2006/relationships/hyperlink" Target="http://en.wikipedia.org/wiki/.in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8458200" cy="25749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6600" dirty="0" smtClean="0"/>
              <a:t>Evaluating </a:t>
            </a:r>
            <a:br>
              <a:rPr lang="en-US" sz="6600" dirty="0" smtClean="0"/>
            </a:br>
            <a:r>
              <a:rPr lang="en-US" sz="6600" dirty="0" smtClean="0"/>
              <a:t>Web Sites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Educ. 7215X</a:t>
            </a:r>
          </a:p>
          <a:p>
            <a:pPr eaLnBrk="1" hangingPunct="1">
              <a:defRPr/>
            </a:pPr>
            <a:r>
              <a:rPr lang="en-US" dirty="0" smtClean="0"/>
              <a:t>Valrie Edwards, Instructor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98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Web Evaluation Rubric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447800"/>
            <a:ext cx="8540750" cy="5257800"/>
          </a:xfrm>
        </p:spPr>
        <p:txBody>
          <a:bodyPr/>
          <a:lstStyle/>
          <a:p>
            <a:pPr eaLnBrk="1" hangingPunct="1"/>
            <a:r>
              <a:rPr lang="en-US" sz="2800" smtClean="0">
                <a:hlinkClick r:id="rId3"/>
              </a:rPr>
              <a:t>http://bcsummersession2.wikispaces.com/file/view/Website+evaluation+rubric1+-+Primary.pdf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>
                <a:hlinkClick r:id="rId4"/>
              </a:rPr>
              <a:t>http://bcsummersession2.wikispaces.com/file/view/Website+evaluation+rubric2+-+Intermediate.pdf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>
                <a:hlinkClick r:id="rId5"/>
              </a:rPr>
              <a:t>http://bcsummersession2.wikispaces.com/file/view/Website+evaluation+rubric3+-+Secondary.pdf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Web Sites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en-US" dirty="0"/>
              <a:t>Select 1 website from each of the different to review from the list of sites on the Resource page of the wiki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316" name="Rectangle 3"/>
          <p:cNvSpPr>
            <a:spLocks noGrp="1" noRot="1" noChangeArrowheads="1"/>
          </p:cNvSpPr>
          <p:nvPr>
            <p:ph sz="half" idx="2"/>
          </p:nvPr>
        </p:nvSpPr>
        <p:spPr>
          <a:xfrm>
            <a:off x="152400" y="2174875"/>
            <a:ext cx="4344988" cy="3951288"/>
          </a:xfrm>
        </p:spPr>
        <p:txBody>
          <a:bodyPr/>
          <a:lstStyle/>
          <a:p>
            <a:r>
              <a:rPr lang="en-US" sz="2200" b="1" u="sng" smtClean="0">
                <a:effectLst/>
              </a:rPr>
              <a:t>Educational Portals</a:t>
            </a:r>
            <a:endParaRPr lang="en-US" sz="2200" smtClean="0">
              <a:effectLst/>
            </a:endParaRPr>
          </a:p>
          <a:p>
            <a:r>
              <a:rPr lang="en-US" sz="2200" u="sng" smtClean="0">
                <a:effectLst/>
                <a:hlinkClick r:id="rId3"/>
              </a:rPr>
              <a:t>http://discoveryeducation.com</a:t>
            </a:r>
            <a:r>
              <a:rPr lang="en-US" sz="2200" smtClean="0">
                <a:effectLst/>
              </a:rPr>
              <a:t>  </a:t>
            </a:r>
          </a:p>
          <a:p>
            <a:r>
              <a:rPr lang="en-US" sz="2200" u="sng" smtClean="0">
                <a:effectLst/>
                <a:hlinkClick r:id="rId4"/>
              </a:rPr>
              <a:t>http://www.thinkfinity.org</a:t>
            </a:r>
            <a:r>
              <a:rPr lang="en-US" sz="2200" smtClean="0">
                <a:effectLst/>
              </a:rPr>
              <a:t>   </a:t>
            </a:r>
          </a:p>
          <a:p>
            <a:r>
              <a:rPr lang="en-US" sz="2200" u="sng" smtClean="0">
                <a:effectLst/>
                <a:hlinkClick r:id="rId5"/>
              </a:rPr>
              <a:t>http://school.discoveryeducation.com/schrockguide/</a:t>
            </a:r>
            <a:r>
              <a:rPr lang="en-US" sz="2200" smtClean="0">
                <a:effectLst/>
              </a:rPr>
              <a:t>  </a:t>
            </a:r>
          </a:p>
          <a:p>
            <a:r>
              <a:rPr lang="en-US" sz="2200" u="sng" smtClean="0">
                <a:effectLst/>
                <a:hlinkClick r:id="rId6"/>
              </a:rPr>
              <a:t>http://www.homeworkspot.com</a:t>
            </a:r>
            <a:r>
              <a:rPr lang="en-US" sz="2200" smtClean="0">
                <a:effectLst/>
              </a:rPr>
              <a:t>  </a:t>
            </a:r>
            <a:br>
              <a:rPr lang="en-US" sz="2200" smtClean="0">
                <a:effectLst/>
              </a:rPr>
            </a:br>
            <a:r>
              <a:rPr lang="en-US" sz="2200" u="sng" smtClean="0">
                <a:effectLst/>
                <a:hlinkClick r:id="rId7"/>
              </a:rPr>
              <a:t>http://www.atozteacherstuff.com</a:t>
            </a:r>
            <a:r>
              <a:rPr lang="en-US" sz="2200" smtClean="0">
                <a:effectLst/>
              </a:rPr>
              <a:t>  </a:t>
            </a:r>
            <a:br>
              <a:rPr lang="en-US" sz="2200" smtClean="0">
                <a:effectLst/>
              </a:rPr>
            </a:br>
            <a:r>
              <a:rPr lang="en-US" sz="2200" u="sng" smtClean="0">
                <a:effectLst/>
                <a:hlinkClick r:id="rId8"/>
              </a:rPr>
              <a:t>http://www.teachersfirst.com</a:t>
            </a:r>
            <a:r>
              <a:rPr lang="en-US" sz="2200" smtClean="0">
                <a:effectLst/>
              </a:rPr>
              <a:t>  </a:t>
            </a:r>
            <a:br>
              <a:rPr lang="en-US" sz="2200" smtClean="0">
                <a:effectLst/>
              </a:rPr>
            </a:br>
            <a:r>
              <a:rPr lang="en-US" sz="2200" u="sng" smtClean="0">
                <a:effectLst/>
                <a:hlinkClick r:id="rId9"/>
              </a:rPr>
              <a:t>http://www.proteacher.com</a:t>
            </a:r>
            <a:r>
              <a:rPr lang="en-US" sz="2200" smtClean="0">
                <a:effectLst/>
              </a:rPr>
              <a:t>  </a:t>
            </a:r>
          </a:p>
          <a:p>
            <a:endParaRPr lang="en-US" sz="1200" smtClean="0"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498975" cy="4683125"/>
          </a:xfrm>
        </p:spPr>
        <p:txBody>
          <a:bodyPr/>
          <a:lstStyle/>
          <a:p>
            <a:r>
              <a:rPr lang="en-US" sz="2200" b="1" u="sng" smtClean="0">
                <a:effectLst/>
              </a:rPr>
              <a:t>Children Search Engines</a:t>
            </a:r>
            <a:endParaRPr lang="en-US" sz="2200" smtClean="0">
              <a:effectLst/>
            </a:endParaRPr>
          </a:p>
          <a:p>
            <a:r>
              <a:rPr lang="en-US" sz="2200" u="sng" smtClean="0">
                <a:effectLst/>
                <a:hlinkClick r:id="rId10"/>
              </a:rPr>
              <a:t>http://www.kidsclick.org/</a:t>
            </a:r>
            <a:r>
              <a:rPr lang="en-US" sz="2200" smtClean="0">
                <a:effectLst/>
              </a:rPr>
              <a:t>  </a:t>
            </a:r>
          </a:p>
          <a:p>
            <a:r>
              <a:rPr lang="en-US" sz="2200" u="sng" smtClean="0">
                <a:effectLst/>
                <a:hlinkClick r:id="rId11"/>
              </a:rPr>
              <a:t>http://yahooligans.yahoo.com/</a:t>
            </a:r>
            <a:r>
              <a:rPr lang="en-US" sz="2200" smtClean="0">
                <a:effectLst/>
              </a:rPr>
              <a:t>  </a:t>
            </a:r>
          </a:p>
          <a:p>
            <a:r>
              <a:rPr lang="en-US" sz="2200" u="sng" smtClean="0">
                <a:effectLst/>
                <a:hlinkClick r:id="rId12"/>
              </a:rPr>
              <a:t>http://www.askforkids.com</a:t>
            </a:r>
            <a:r>
              <a:rPr lang="en-US" sz="2200" smtClean="0">
                <a:effectLst/>
              </a:rPr>
              <a:t>  </a:t>
            </a:r>
          </a:p>
          <a:p>
            <a:r>
              <a:rPr lang="en-US" sz="2200" smtClean="0">
                <a:effectLst/>
              </a:rPr>
              <a:t> </a:t>
            </a:r>
          </a:p>
          <a:p>
            <a:r>
              <a:rPr lang="en-US" sz="2200" b="1" u="sng" smtClean="0">
                <a:effectLst/>
              </a:rPr>
              <a:t>Interactive Sites</a:t>
            </a:r>
            <a:endParaRPr lang="en-US" sz="2200" smtClean="0">
              <a:effectLst/>
            </a:endParaRPr>
          </a:p>
          <a:p>
            <a:r>
              <a:rPr lang="en-US" sz="2200" u="sng" smtClean="0">
                <a:effectLst/>
                <a:hlinkClick r:id="rId13"/>
              </a:rPr>
              <a:t>http://www.theteachersguide.com/interactivesites.html</a:t>
            </a:r>
            <a:endParaRPr lang="en-US" sz="22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Evaluating Websites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Not all of the information is placed there by reliable sources</a:t>
            </a:r>
          </a:p>
          <a:p>
            <a:pPr eaLnBrk="1" hangingPunct="1">
              <a:defRPr/>
            </a:pPr>
            <a:r>
              <a:rPr lang="en-US" dirty="0" smtClean="0"/>
              <a:t>Anyone can create a website to express their personal opinion, ideas and philosophy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1271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mtClean="0"/>
              <a:t>Authority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447800"/>
            <a:ext cx="8305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Refers to the credibility of the person or persons who author and create the site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Answer the following: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Is the author clearly identified?  If you cannot identify the creator of the webpage, you may wish to avoid this site.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Examine the credentials of the author, creator or website.  What evidence is there the author qualifies to publish on this topic?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Has the author listed his/her occupation, years of experience, position, education or other credentials?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hlinkClick r:id="rId3"/>
              </a:rPr>
              <a:t>www.unitedstreaming.com</a:t>
            </a:r>
            <a:r>
              <a:rPr lang="en-US" sz="2800" smtClean="0"/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hlinkClick r:id="rId4"/>
              </a:rPr>
              <a:t>www.carolhurst.com</a:t>
            </a:r>
            <a:r>
              <a:rPr lang="en-U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mtClean="0"/>
              <a:t>Affiliation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371600"/>
            <a:ext cx="8077200" cy="5486400"/>
          </a:xfrm>
        </p:spPr>
        <p:txBody>
          <a:bodyPr/>
          <a:lstStyle/>
          <a:p>
            <a:pPr eaLnBrk="1" hangingPunct="1"/>
            <a:r>
              <a:rPr lang="en-US" smtClean="0"/>
              <a:t>Refers to the professional organization, school, school district, university, company or government office with which a particular web site is associated.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Examine the URL and domain name to identify which type of organization maintains the website</a:t>
            </a:r>
          </a:p>
          <a:p>
            <a:pPr lvl="1" eaLnBrk="1" hangingPunct="1"/>
            <a:r>
              <a:rPr lang="en-US" smtClean="0">
                <a:hlinkClick r:id="rId3" tooltip=".gov"/>
              </a:rPr>
              <a:t>GOV</a:t>
            </a:r>
            <a:r>
              <a:rPr lang="en-US" smtClean="0"/>
              <a:t>, </a:t>
            </a:r>
            <a:r>
              <a:rPr lang="en-US" smtClean="0">
                <a:hlinkClick r:id="rId4" tooltip=".edu"/>
              </a:rPr>
              <a:t>EDU</a:t>
            </a:r>
            <a:r>
              <a:rPr lang="en-US" smtClean="0"/>
              <a:t>, </a:t>
            </a:r>
            <a:r>
              <a:rPr lang="en-US" smtClean="0">
                <a:hlinkClick r:id="rId5" tooltip=".com"/>
              </a:rPr>
              <a:t>COM</a:t>
            </a:r>
            <a:r>
              <a:rPr lang="en-US" smtClean="0"/>
              <a:t>, </a:t>
            </a:r>
            <a:r>
              <a:rPr lang="en-US" smtClean="0">
                <a:hlinkClick r:id="rId6" tooltip=".mil"/>
              </a:rPr>
              <a:t>MIL</a:t>
            </a:r>
            <a:r>
              <a:rPr lang="en-US" smtClean="0"/>
              <a:t>, </a:t>
            </a:r>
            <a:r>
              <a:rPr lang="en-US" smtClean="0">
                <a:hlinkClick r:id="rId7" tooltip=".org"/>
              </a:rPr>
              <a:t>ORG</a:t>
            </a:r>
            <a:r>
              <a:rPr lang="en-US" smtClean="0"/>
              <a:t>, </a:t>
            </a:r>
            <a:r>
              <a:rPr lang="en-US" smtClean="0">
                <a:hlinkClick r:id="rId8" tooltip=".net"/>
              </a:rPr>
              <a:t>NET</a:t>
            </a:r>
            <a:r>
              <a:rPr lang="en-US" smtClean="0"/>
              <a:t>, and </a:t>
            </a:r>
            <a:r>
              <a:rPr lang="en-US" smtClean="0">
                <a:hlinkClick r:id="rId9" tooltip=".int"/>
              </a:rPr>
              <a:t>INT</a:t>
            </a:r>
            <a:r>
              <a:rPr lang="en-US" smtClean="0"/>
              <a:t>. </a:t>
            </a:r>
          </a:p>
          <a:p>
            <a:pPr lvl="1" eaLnBrk="1" hangingPunct="1"/>
            <a:r>
              <a:rPr lang="en-US" smtClean="0"/>
              <a:t>Country codes - .us, .uk, .ca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Purpose &amp; Objectivity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905000"/>
            <a:ext cx="8007350" cy="4800600"/>
          </a:xfrm>
        </p:spPr>
        <p:txBody>
          <a:bodyPr/>
          <a:lstStyle/>
          <a:p>
            <a:pPr eaLnBrk="1" hangingPunct="1"/>
            <a:r>
              <a:rPr lang="en-US" smtClean="0"/>
              <a:t>Purpose is the reason the website was created or intent of the website.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Objectivity is the process of determining or interpreting the intent or purpose of the website and if it is free of bias, such as advertising.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1271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mtClean="0"/>
              <a:t>Content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1600200"/>
            <a:ext cx="86106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Content is the information the webpage provides.</a:t>
            </a:r>
          </a:p>
          <a:p>
            <a:pPr lvl="1" eaLnBrk="1" hangingPunct="1">
              <a:defRPr/>
            </a:pPr>
            <a:r>
              <a:rPr lang="en-US" smtClean="0"/>
              <a:t>Consider:</a:t>
            </a:r>
          </a:p>
          <a:p>
            <a:pPr lvl="2" eaLnBrk="1" hangingPunct="1">
              <a:defRPr/>
            </a:pPr>
            <a:r>
              <a:rPr lang="en-US" smtClean="0"/>
              <a:t>Is the content  valid and appropriate?</a:t>
            </a:r>
          </a:p>
          <a:p>
            <a:pPr lvl="2" eaLnBrk="1" hangingPunct="1">
              <a:defRPr/>
            </a:pPr>
            <a:r>
              <a:rPr lang="en-US" smtClean="0"/>
              <a:t>Does the information on the page relate to your curriculum and instructional standards?</a:t>
            </a:r>
          </a:p>
          <a:p>
            <a:pPr lvl="2" eaLnBrk="1" hangingPunct="1">
              <a:defRPr/>
            </a:pPr>
            <a:r>
              <a:rPr lang="en-US" smtClean="0"/>
              <a:t>What topics are covered and is it clearly labeled and well organized?</a:t>
            </a:r>
          </a:p>
          <a:p>
            <a:pPr lvl="2" eaLnBrk="1" hangingPunct="1">
              <a:defRPr/>
            </a:pPr>
            <a:r>
              <a:rPr lang="en-US" smtClean="0"/>
              <a:t>For what level is the information written and how thorough is it?</a:t>
            </a:r>
          </a:p>
          <a:p>
            <a:pPr lvl="2" eaLnBrk="1" hangingPunct="1">
              <a:defRPr/>
            </a:pPr>
            <a:r>
              <a:rPr lang="en-US" smtClean="0"/>
              <a:t>Do the links add value and assist you in meeting your instructional goals?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Learning Process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the content engages students to use higher-order thinking skills to go beyond the simple acquisition of knowledge.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Audience &amp; Currency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audience is the individual or group intended to view the web page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Currency is the measure of how up to date, or timely the content is and how often it is updated.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Design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design is the way the web site is arranged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 web site design determines the effectiveness by enhancing it or detracting from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</Template>
  <TotalTime>553</TotalTime>
  <Words>468</Words>
  <Application>Microsoft Office PowerPoint</Application>
  <PresentationFormat>On-screen Show (4:3)</PresentationFormat>
  <Paragraphs>73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Wingdings</vt:lpstr>
      <vt:lpstr>Glass Layers</vt:lpstr>
      <vt:lpstr>Evaluating  Web Sites</vt:lpstr>
      <vt:lpstr>Evaluating Websites</vt:lpstr>
      <vt:lpstr>Authority</vt:lpstr>
      <vt:lpstr>Affiliation</vt:lpstr>
      <vt:lpstr>Purpose &amp; Objectivity</vt:lpstr>
      <vt:lpstr>Content</vt:lpstr>
      <vt:lpstr>Learning Process</vt:lpstr>
      <vt:lpstr>Audience &amp; Currency</vt:lpstr>
      <vt:lpstr>Design</vt:lpstr>
      <vt:lpstr>Web Evaluation Rubric</vt:lpstr>
      <vt:lpstr>Web Sites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vedwards</dc:creator>
  <cp:lastModifiedBy>Brooklyn College</cp:lastModifiedBy>
  <cp:revision>21</cp:revision>
  <cp:lastPrinted>2012-08-07T12:00:35Z</cp:lastPrinted>
  <dcterms:created xsi:type="dcterms:W3CDTF">2006-07-31T00:28:20Z</dcterms:created>
  <dcterms:modified xsi:type="dcterms:W3CDTF">2013-08-06T20:29:20Z</dcterms:modified>
</cp:coreProperties>
</file>